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82" r:id="rId3"/>
    <p:sldId id="383" r:id="rId4"/>
    <p:sldId id="388" r:id="rId5"/>
    <p:sldId id="384" r:id="rId6"/>
    <p:sldId id="386" r:id="rId7"/>
    <p:sldId id="389" r:id="rId8"/>
    <p:sldId id="371" r:id="rId9"/>
    <p:sldId id="387" r:id="rId10"/>
    <p:sldId id="385" r:id="rId11"/>
    <p:sldId id="370" r:id="rId12"/>
    <p:sldId id="375" r:id="rId13"/>
    <p:sldId id="379" r:id="rId14"/>
    <p:sldId id="380" r:id="rId15"/>
    <p:sldId id="381" r:id="rId16"/>
    <p:sldId id="377" r:id="rId17"/>
    <p:sldId id="361" r:id="rId18"/>
    <p:sldId id="365" r:id="rId19"/>
    <p:sldId id="372" r:id="rId20"/>
  </p:sldIdLst>
  <p:sldSz cx="9144000" cy="6858000" type="screen4x3"/>
  <p:notesSz cx="704532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211B69"/>
    <a:srgbClr val="003300"/>
    <a:srgbClr val="2E2262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9" autoAdjust="0"/>
    <p:restoredTop sz="89902" autoAdjust="0"/>
  </p:normalViewPr>
  <p:slideViewPr>
    <p:cSldViewPr>
      <p:cViewPr varScale="1">
        <p:scale>
          <a:sx n="80" d="100"/>
          <a:sy n="80" d="100"/>
        </p:scale>
        <p:origin x="150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53612" cy="467600"/>
          </a:xfrm>
          <a:prstGeom prst="rect">
            <a:avLst/>
          </a:prstGeom>
        </p:spPr>
        <p:txBody>
          <a:bodyPr vert="horz" lIns="91894" tIns="45947" rIns="91894" bIns="459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118" y="0"/>
            <a:ext cx="3053612" cy="467600"/>
          </a:xfrm>
          <a:prstGeom prst="rect">
            <a:avLst/>
          </a:prstGeom>
        </p:spPr>
        <p:txBody>
          <a:bodyPr vert="horz" lIns="91894" tIns="45947" rIns="91894" bIns="45947" rtlCol="0"/>
          <a:lstStyle>
            <a:lvl1pPr algn="r">
              <a:defRPr sz="1200"/>
            </a:lvl1pPr>
          </a:lstStyle>
          <a:p>
            <a:fld id="{7B1F762C-5C0C-485A-BAA8-62FFC15BC9A6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76417"/>
            <a:ext cx="3053612" cy="467600"/>
          </a:xfrm>
          <a:prstGeom prst="rect">
            <a:avLst/>
          </a:prstGeom>
        </p:spPr>
        <p:txBody>
          <a:bodyPr vert="horz" lIns="91894" tIns="45947" rIns="91894" bIns="459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118" y="8876417"/>
            <a:ext cx="3053612" cy="467600"/>
          </a:xfrm>
          <a:prstGeom prst="rect">
            <a:avLst/>
          </a:prstGeom>
        </p:spPr>
        <p:txBody>
          <a:bodyPr vert="horz" lIns="91894" tIns="45947" rIns="91894" bIns="45947" rtlCol="0" anchor="b"/>
          <a:lstStyle>
            <a:lvl1pPr algn="r">
              <a:defRPr sz="1200"/>
            </a:lvl1pPr>
          </a:lstStyle>
          <a:p>
            <a:fld id="{64E9522C-3A79-4090-970C-6C6BA8B9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5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2974" cy="467281"/>
          </a:xfrm>
          <a:prstGeom prst="rect">
            <a:avLst/>
          </a:prstGeom>
        </p:spPr>
        <p:txBody>
          <a:bodyPr vert="horz" lIns="93640" tIns="46821" rIns="93640" bIns="468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1"/>
            <a:ext cx="3052974" cy="467281"/>
          </a:xfrm>
          <a:prstGeom prst="rect">
            <a:avLst/>
          </a:prstGeom>
        </p:spPr>
        <p:txBody>
          <a:bodyPr vert="horz" lIns="93640" tIns="46821" rIns="93640" bIns="46821" rtlCol="0"/>
          <a:lstStyle>
            <a:lvl1pPr algn="r">
              <a:defRPr sz="1200"/>
            </a:lvl1pPr>
          </a:lstStyle>
          <a:p>
            <a:fld id="{F99ED251-1033-48DD-9199-412B5DD33FB7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73600" cy="3505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40" tIns="46821" rIns="93640" bIns="468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6"/>
            <a:ext cx="5636260" cy="4205526"/>
          </a:xfrm>
          <a:prstGeom prst="rect">
            <a:avLst/>
          </a:prstGeom>
        </p:spPr>
        <p:txBody>
          <a:bodyPr vert="horz" lIns="93640" tIns="46821" rIns="93640" bIns="468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6712"/>
            <a:ext cx="3052974" cy="467281"/>
          </a:xfrm>
          <a:prstGeom prst="rect">
            <a:avLst/>
          </a:prstGeom>
        </p:spPr>
        <p:txBody>
          <a:bodyPr vert="horz" lIns="93640" tIns="46821" rIns="93640" bIns="468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2"/>
            <a:ext cx="3052974" cy="467281"/>
          </a:xfrm>
          <a:prstGeom prst="rect">
            <a:avLst/>
          </a:prstGeom>
        </p:spPr>
        <p:txBody>
          <a:bodyPr vert="horz" lIns="93640" tIns="46821" rIns="93640" bIns="46821" rtlCol="0" anchor="b"/>
          <a:lstStyle>
            <a:lvl1pPr algn="r">
              <a:defRPr sz="1200"/>
            </a:lvl1pPr>
          </a:lstStyle>
          <a:p>
            <a:fld id="{61A32DD6-4137-4D6C-AFF2-A26CEC08F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1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32DD6-4137-4D6C-AFF2-A26CEC08F0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8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13D94-9C45-472C-AD6D-81FBC380EBD5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E394E-A824-4BC9-9599-8A83300E5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zanne.metlay@wg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smoquest.org/educatorszone/" TargetMode="External"/><Relationship Id="rId5" Type="http://schemas.openxmlformats.org/officeDocument/2006/relationships/hyperlink" Target="http://vestatrek.jpl.nasa.gov/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DAqABS_MEc" TargetMode="External"/><Relationship Id="rId13" Type="http://schemas.openxmlformats.org/officeDocument/2006/relationships/hyperlink" Target="http://www.jpl.nasa.gov/images/mro/20090924/mars_ice" TargetMode="External"/><Relationship Id="rId18" Type="http://schemas.openxmlformats.org/officeDocument/2006/relationships/hyperlink" Target="http://www.planetary.org/blogs/guest-blogs/2015/0611-telling-plutos-story.html" TargetMode="External"/><Relationship Id="rId3" Type="http://schemas.openxmlformats.org/officeDocument/2006/relationships/hyperlink" Target="http://artsbeat.blogs.nytimes.com/2013/03/22/taking-questions-for-game-of-thrones-creators/?_r=0" TargetMode="External"/><Relationship Id="rId21" Type="http://schemas.openxmlformats.org/officeDocument/2006/relationships/hyperlink" Target="http://www.etmeteorites.com/meteoritesforsale/berthoudeucrite.html" TargetMode="External"/><Relationship Id="rId7" Type="http://schemas.openxmlformats.org/officeDocument/2006/relationships/hyperlink" Target="http://www.ourpluto.org/maps" TargetMode="External"/><Relationship Id="rId12" Type="http://schemas.openxmlformats.org/officeDocument/2006/relationships/hyperlink" Target="http://dawn.jpl.nasa.gov/" TargetMode="External"/><Relationship Id="rId17" Type="http://schemas.openxmlformats.org/officeDocument/2006/relationships/hyperlink" Target="http://www.planetary.org/blogs/guest-blogs/2015/0722-what-in-the-worlds-are-tholins.html" TargetMode="External"/><Relationship Id="rId2" Type="http://schemas.openxmlformats.org/officeDocument/2006/relationships/hyperlink" Target="https://cosmoquest.org/educatorszone/" TargetMode="External"/><Relationship Id="rId16" Type="http://schemas.openxmlformats.org/officeDocument/2006/relationships/hyperlink" Target="http://pluto.jhuapl.edu/News-Center/News-Article.php?page=20150512" TargetMode="External"/><Relationship Id="rId20" Type="http://schemas.openxmlformats.org/officeDocument/2006/relationships/hyperlink" Target="http://pluto.jhuapl.edu/News-Center/Science-Shorts.php?page=ScienceShorts_02_24_20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tronomy.com/news/2014/07/asteroid-vesta-to-reshape-theories-of-planet-formation" TargetMode="External"/><Relationship Id="rId11" Type="http://schemas.openxmlformats.org/officeDocument/2006/relationships/hyperlink" Target="http://www.lpi.usra.edu/meteor/metbull.php?code=47355" TargetMode="External"/><Relationship Id="rId5" Type="http://schemas.openxmlformats.org/officeDocument/2006/relationships/hyperlink" Target="http://www.mikebrownsplanets.com/2015/01/ten-years-of-eris.html" TargetMode="External"/><Relationship Id="rId15" Type="http://schemas.openxmlformats.org/officeDocument/2006/relationships/hyperlink" Target="http://scitechdaily.com/new-horizons-reveals-flowing-ices-exotic-surface-chemistry-mountains-and-haze-on-pluto/" TargetMode="External"/><Relationship Id="rId10" Type="http://schemas.openxmlformats.org/officeDocument/2006/relationships/hyperlink" Target="http://www.planetary.org/blogs/emily-lakdawalla/2015/08101604-whats-up-in-solar-system.html" TargetMode="External"/><Relationship Id="rId19" Type="http://schemas.openxmlformats.org/officeDocument/2006/relationships/hyperlink" Target="https://blogs.nasa.gov/pluto/2015/08/10/atmospheric-escape-and-flowing-n2-ice-glaciers-what-resupplies-plutos-nitrogen/" TargetMode="External"/><Relationship Id="rId4" Type="http://schemas.openxmlformats.org/officeDocument/2006/relationships/hyperlink" Target="http://web.gps.caltech.edu/~mbrown/dps.html" TargetMode="External"/><Relationship Id="rId9" Type="http://schemas.openxmlformats.org/officeDocument/2006/relationships/hyperlink" Target="http://www.universetoday.com/120897/ceres-has-lots-of-bright-spots/" TargetMode="External"/><Relationship Id="rId14" Type="http://schemas.openxmlformats.org/officeDocument/2006/relationships/hyperlink" Target="http://www.nasa.gov/content/goddard/briefing-materials-observations-of-pluto-s-moons" TargetMode="External"/><Relationship Id="rId22" Type="http://schemas.openxmlformats.org/officeDocument/2006/relationships/hyperlink" Target="http://vestatrek.jpl.nasa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mailto:suzanne.metlay@wg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hyperlink" Target="http://vestatrek.jpl.nasa.gov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pace.io9.com/charon-you-are-a-glorious-beautiful-moon-171797937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citechdaily.com/new-horizons-reveals-flowing-ices-exotic-surface-chemistry-mountains-and-haze-on-plut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watch?v=SeIyO1J2rnA" TargetMode="External"/><Relationship Id="rId4" Type="http://schemas.openxmlformats.org/officeDocument/2006/relationships/hyperlink" Target="https://www.youtube.com/watch?v=WwRvWMRUhK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912018"/>
            <a:ext cx="8382000" cy="2667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31130"/>
            <a:ext cx="83820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211B69"/>
                </a:solidFill>
              </a:rPr>
              <a:t>Geosciences of Dwarf Planets: </a:t>
            </a:r>
            <a:r>
              <a:rPr lang="en-US" sz="4000" b="1" dirty="0" smtClean="0">
                <a:solidFill>
                  <a:srgbClr val="211B69"/>
                </a:solidFill>
              </a:rPr>
              <a:t>Pluto Update!</a:t>
            </a:r>
            <a:r>
              <a:rPr lang="en-US" sz="800" dirty="0" smtClean="0">
                <a:solidFill>
                  <a:srgbClr val="211B69"/>
                </a:solidFill>
              </a:rPr>
              <a:t/>
            </a:r>
            <a:br>
              <a:rPr lang="en-US" sz="800" dirty="0" smtClean="0">
                <a:solidFill>
                  <a:srgbClr val="211B69"/>
                </a:solidFill>
              </a:rPr>
            </a:br>
            <a:r>
              <a:rPr lang="en-US" sz="800" dirty="0" smtClean="0">
                <a:solidFill>
                  <a:srgbClr val="211B69"/>
                </a:solidFill>
              </a:rPr>
              <a:t/>
            </a:r>
            <a:br>
              <a:rPr lang="en-US" sz="800" dirty="0" smtClean="0">
                <a:solidFill>
                  <a:srgbClr val="211B69"/>
                </a:solidFill>
              </a:rPr>
            </a:br>
            <a:r>
              <a:rPr lang="en-US" sz="2000" dirty="0" smtClean="0">
                <a:solidFill>
                  <a:srgbClr val="211B69"/>
                </a:solidFill>
                <a:latin typeface="+mn-lt"/>
              </a:rPr>
              <a:t>Suzanne Metlay, Ph.D.</a:t>
            </a:r>
            <a:br>
              <a:rPr lang="en-US" sz="2000" dirty="0" smtClean="0">
                <a:solidFill>
                  <a:srgbClr val="211B69"/>
                </a:solidFill>
                <a:latin typeface="+mn-lt"/>
              </a:rPr>
            </a:br>
            <a:r>
              <a:rPr lang="en-US" sz="2000" dirty="0" smtClean="0">
                <a:solidFill>
                  <a:srgbClr val="211B69"/>
                </a:solidFill>
                <a:latin typeface="+mn-lt"/>
              </a:rPr>
              <a:t>Western Governors University</a:t>
            </a:r>
            <a:br>
              <a:rPr lang="en-US" sz="2000" dirty="0" smtClean="0">
                <a:solidFill>
                  <a:srgbClr val="211B69"/>
                </a:solidFill>
                <a:latin typeface="+mn-lt"/>
              </a:rPr>
            </a:br>
            <a:r>
              <a:rPr lang="en-US" sz="2000" dirty="0" smtClean="0">
                <a:solidFill>
                  <a:srgbClr val="211B69"/>
                </a:solidFill>
                <a:latin typeface="+mn-lt"/>
                <a:hlinkClick r:id="rId3"/>
              </a:rPr>
              <a:t>suzanne.metlay@wgu.edu</a:t>
            </a:r>
            <a:r>
              <a:rPr lang="en-US" sz="4000" b="1" dirty="0" smtClean="0">
                <a:solidFill>
                  <a:srgbClr val="211B69"/>
                </a:solidFill>
              </a:rPr>
              <a:t/>
            </a:r>
            <a:br>
              <a:rPr lang="en-US" sz="4000" b="1" dirty="0" smtClean="0">
                <a:solidFill>
                  <a:srgbClr val="211B69"/>
                </a:solidFill>
              </a:rPr>
            </a:br>
            <a:endParaRPr lang="en-US" sz="800" dirty="0">
              <a:solidFill>
                <a:srgbClr val="211B6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239"/>
            <a:ext cx="9144000" cy="665561"/>
          </a:xfrm>
        </p:spPr>
        <p:txBody>
          <a:bodyPr>
            <a:normAutofit fontScale="25000" lnSpcReduction="20000"/>
          </a:bodyPr>
          <a:lstStyle/>
          <a:p>
            <a:pPr marL="0" lvl="1">
              <a:lnSpc>
                <a:spcPct val="120000"/>
              </a:lnSpc>
              <a:spcBef>
                <a:spcPts val="0"/>
              </a:spcBef>
            </a:pPr>
            <a:r>
              <a:rPr lang="en-US" sz="12800" dirty="0">
                <a:solidFill>
                  <a:schemeClr val="bg1"/>
                </a:solidFill>
              </a:rPr>
              <a:t>Estes Park Memorial </a:t>
            </a:r>
            <a:r>
              <a:rPr lang="en-US" sz="12800" dirty="0" smtClean="0">
                <a:solidFill>
                  <a:schemeClr val="bg1"/>
                </a:solidFill>
              </a:rPr>
              <a:t>Observatory</a:t>
            </a:r>
            <a:r>
              <a:rPr lang="en-US" sz="12800" dirty="0" smtClean="0">
                <a:solidFill>
                  <a:schemeClr val="bg1"/>
                </a:solidFill>
              </a:rPr>
              <a:t> – </a:t>
            </a:r>
            <a:r>
              <a:rPr lang="en-US" sz="12800" dirty="0" smtClean="0">
                <a:solidFill>
                  <a:schemeClr val="bg1"/>
                </a:solidFill>
              </a:rPr>
              <a:t>22 August</a:t>
            </a:r>
            <a:r>
              <a:rPr lang="en-US" sz="12800" dirty="0" smtClean="0">
                <a:solidFill>
                  <a:schemeClr val="bg1"/>
                </a:solidFill>
              </a:rPr>
              <a:t> </a:t>
            </a:r>
            <a:r>
              <a:rPr lang="en-US" sz="12800" dirty="0" smtClean="0">
                <a:solidFill>
                  <a:schemeClr val="bg1"/>
                </a:solidFill>
              </a:rPr>
              <a:t>2015</a:t>
            </a:r>
          </a:p>
          <a:p>
            <a:pPr lvl="1" algn="l"/>
            <a:endParaRPr lang="en-US" sz="8000" dirty="0">
              <a:solidFill>
                <a:schemeClr val="tx2"/>
              </a:solidFill>
            </a:endParaRPr>
          </a:p>
          <a:p>
            <a:pPr lvl="1"/>
            <a:endParaRPr lang="en-US" sz="8000" dirty="0" smtClean="0">
              <a:solidFill>
                <a:schemeClr val="tx2"/>
              </a:solidFill>
            </a:endParaRPr>
          </a:p>
          <a:p>
            <a:endParaRPr lang="en-US" sz="8000" b="1" u="sng" dirty="0" smtClean="0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000" b="1" dirty="0" smtClean="0">
                <a:solidFill>
                  <a:srgbClr val="002060"/>
                </a:solidFill>
                <a:ea typeface="ＭＳ Ｐゴシック" pitchFamily="34" charset="-128"/>
              </a:rPr>
              <a:t>      </a:t>
            </a:r>
            <a:endParaRPr lang="en-US" sz="3800" b="1" dirty="0">
              <a:solidFill>
                <a:srgbClr val="7D7D7D"/>
              </a:solidFill>
            </a:endParaRPr>
          </a:p>
        </p:txBody>
      </p:sp>
      <p:pic>
        <p:nvPicPr>
          <p:cNvPr id="6" name="Picture 5" descr="planet_size_comparis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3757" b="18357"/>
          <a:stretch/>
        </p:blipFill>
        <p:spPr>
          <a:xfrm>
            <a:off x="932101" y="3657601"/>
            <a:ext cx="6809775" cy="270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Where is New Horizons now?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76276"/>
            <a:ext cx="9067800" cy="102549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Traveling through Kuiper Belt at velocity of 1.2 million kilometers/day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About 740,000 miles/day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Next set of images to be downloaded and released to public in mid-September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" y="1701771"/>
            <a:ext cx="8812107" cy="5156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623134"/>
            <a:ext cx="3881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http://pluto.jhuapl.edu/Mission/Where-is-New-Horizons/index.php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3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Solar System Structure: Can You Spot The Planets?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15" t="6168" r="-65" b="7153"/>
          <a:stretch/>
        </p:blipFill>
        <p:spPr>
          <a:xfrm>
            <a:off x="0" y="685800"/>
            <a:ext cx="4819043" cy="3434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75" t="6634" b="6612"/>
          <a:stretch/>
        </p:blipFill>
        <p:spPr>
          <a:xfrm>
            <a:off x="20680" y="3673848"/>
            <a:ext cx="4800817" cy="3184152"/>
          </a:xfrm>
          <a:prstGeom prst="rect">
            <a:avLst/>
          </a:prstGeom>
        </p:spPr>
      </p:pic>
      <p:pic>
        <p:nvPicPr>
          <p:cNvPr id="8" name="Picture 7" descr="thrones-blog4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1769" r="12456" b="-1769"/>
          <a:stretch/>
        </p:blipFill>
        <p:spPr>
          <a:xfrm>
            <a:off x="4572000" y="685800"/>
            <a:ext cx="2259731" cy="2022188"/>
          </a:xfrm>
          <a:prstGeom prst="rect">
            <a:avLst/>
          </a:prstGeom>
        </p:spPr>
      </p:pic>
      <p:pic>
        <p:nvPicPr>
          <p:cNvPr id="10" name="Picture 9" descr="DwarfPlanetSizeCompare_NASA-JPL-Caltech-UCL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5" t="15999" r="27824" b="13401"/>
          <a:stretch/>
        </p:blipFill>
        <p:spPr>
          <a:xfrm>
            <a:off x="6629400" y="1381536"/>
            <a:ext cx="2514600" cy="2249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914400"/>
            <a:ext cx="3302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Data from John Spencer, Southwest Research Institute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9" y="2667000"/>
            <a:ext cx="2259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Peter Dinklage, Jerome Flynn, </a:t>
            </a:r>
            <a:endParaRPr lang="en-US" sz="1000" b="1" dirty="0" smtClean="0"/>
          </a:p>
          <a:p>
            <a:r>
              <a:rPr lang="en-US" sz="1000" b="1" dirty="0" smtClean="0"/>
              <a:t>Daniel Portman in</a:t>
            </a:r>
            <a:r>
              <a:rPr lang="en-US" sz="1000" b="1" i="1" dirty="0" smtClean="0"/>
              <a:t> </a:t>
            </a:r>
            <a:r>
              <a:rPr lang="en-US" sz="1000" b="1" i="1" dirty="0"/>
              <a:t>Game of Thrones</a:t>
            </a:r>
            <a:r>
              <a:rPr lang="en-US" sz="1000" b="1" dirty="0" smtClean="0"/>
              <a:t> </a:t>
            </a:r>
            <a:endParaRPr lang="en-US" sz="1000" b="1" i="1" dirty="0" smtClean="0"/>
          </a:p>
          <a:p>
            <a:r>
              <a:rPr lang="en-US" sz="1000" dirty="0" smtClean="0"/>
              <a:t>Photo Credit: </a:t>
            </a:r>
            <a:r>
              <a:rPr lang="en-US" sz="1000" dirty="0" smtClean="0"/>
              <a:t>Keith </a:t>
            </a:r>
            <a:r>
              <a:rPr lang="en-US" sz="1000" dirty="0" smtClean="0"/>
              <a:t>Bernstein-HBO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984434" y="1184467"/>
            <a:ext cx="1978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Credits: NASA/JPL &amp; Caltech/UCLA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975" y="3696906"/>
            <a:ext cx="4470917" cy="35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Definition: Planet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Dwarf Planet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826421"/>
              </p:ext>
            </p:extLst>
          </p:nvPr>
        </p:nvGraphicFramePr>
        <p:xfrm>
          <a:off x="381000" y="709448"/>
          <a:ext cx="8003597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Document" r:id="rId3" imgW="5943600" imgH="4470400" progId="Word.Document.12">
                  <p:embed/>
                </p:oleObj>
              </mc:Choice>
              <mc:Fallback>
                <p:oleObj name="Document" r:id="rId3" imgW="5943600" imgH="447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709448"/>
                        <a:ext cx="8003597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27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21"/>
            <a:ext cx="8229600" cy="5885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Known Dwarf Planets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3619500" cy="1600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Dwarf Planets may have: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Moons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Atmospheres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Surface processes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Surprises?</a:t>
            </a:r>
            <a:endParaRPr lang="en-US" sz="2000" dirty="0"/>
          </a:p>
        </p:txBody>
      </p:sp>
      <p:pic>
        <p:nvPicPr>
          <p:cNvPr id="4" name="Picture 3" descr="Kuipers_revised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685800"/>
            <a:ext cx="5524500" cy="3790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49" y="2712987"/>
            <a:ext cx="5810249" cy="41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about Vesta? Berthoud Meteorite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256" y="609600"/>
            <a:ext cx="9149255" cy="16840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Berthoud Meteorite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Discovered in 2004 as a “fresh fall”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Identified as a </a:t>
            </a:r>
            <a:r>
              <a:rPr lang="en-US" sz="2000" dirty="0" err="1" smtClean="0"/>
              <a:t>monomict</a:t>
            </a:r>
            <a:r>
              <a:rPr lang="en-US" sz="2000" dirty="0" smtClean="0"/>
              <a:t> breccia </a:t>
            </a:r>
            <a:r>
              <a:rPr lang="en-US" sz="2000" dirty="0" err="1" smtClean="0"/>
              <a:t>eucrite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Verified as a piece of Vesta</a:t>
            </a:r>
          </a:p>
          <a:p>
            <a:pPr marL="0" indent="0">
              <a:buNone/>
            </a:pPr>
            <a:r>
              <a:rPr lang="en-US" sz="2000" dirty="0" smtClean="0"/>
              <a:t>What is Vesta?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6" y="5715000"/>
            <a:ext cx="9164280" cy="1088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59" y="685800"/>
            <a:ext cx="4739640" cy="200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620"/>
            <a:ext cx="3600450" cy="346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794640"/>
            <a:ext cx="6189852" cy="24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8"/>
            <a:ext cx="9138745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DAWN Mission to Vesta &amp; Ceres: 2007-Now!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 descr="dawn-bann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1181" r="6968" b="17978"/>
          <a:stretch/>
        </p:blipFill>
        <p:spPr>
          <a:xfrm>
            <a:off x="1" y="609601"/>
            <a:ext cx="6858000" cy="2505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77041"/>
            <a:ext cx="5333999" cy="4209861"/>
          </a:xfrm>
          <a:prstGeom prst="rect">
            <a:avLst/>
          </a:prstGeom>
        </p:spPr>
      </p:pic>
      <p:pic>
        <p:nvPicPr>
          <p:cNvPr id="4" name="Picture 3" descr="Vesta-_-Ceres-_-Daw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47" y="3115211"/>
            <a:ext cx="4876798" cy="304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1" y="685800"/>
            <a:ext cx="2280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Dec. 2015: </a:t>
            </a:r>
          </a:p>
          <a:p>
            <a:r>
              <a:rPr lang="en-US" sz="2000" dirty="0" smtClean="0"/>
              <a:t>Low altitude </a:t>
            </a:r>
            <a:r>
              <a:rPr lang="en-US" sz="1600" dirty="0" smtClean="0"/>
              <a:t>(375 km) </a:t>
            </a:r>
            <a:r>
              <a:rPr lang="en-US" sz="2000" dirty="0" smtClean="0"/>
              <a:t>mapping of Ceres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DAWN will become a permanent satellite of Ceres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5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Spots on Ceres: Ice?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 descr="Ceres-640x3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3" t="21674" r="29243" b="25333"/>
          <a:stretch/>
        </p:blipFill>
        <p:spPr>
          <a:xfrm>
            <a:off x="0" y="609600"/>
            <a:ext cx="3862008" cy="2375729"/>
          </a:xfrm>
          <a:prstGeom prst="rect">
            <a:avLst/>
          </a:prstGeom>
        </p:spPr>
      </p:pic>
      <p:pic>
        <p:nvPicPr>
          <p:cNvPr id="5" name="Picture 4" descr="mars_ice_640x3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7720" r="2895" b="5726"/>
          <a:stretch/>
        </p:blipFill>
        <p:spPr>
          <a:xfrm>
            <a:off x="4255602" y="609600"/>
            <a:ext cx="4888398" cy="2452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7765" y="2438400"/>
            <a:ext cx="508623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Ice exposed by recent impact, then evaporated over several weeks</a:t>
            </a:r>
          </a:p>
          <a:p>
            <a:r>
              <a:rPr lang="en-US" sz="1100" dirty="0" smtClean="0"/>
              <a:t>NASA Mars </a:t>
            </a:r>
            <a:r>
              <a:rPr lang="en-US" sz="1100" dirty="0"/>
              <a:t>R</a:t>
            </a:r>
            <a:r>
              <a:rPr lang="en-US" sz="1100" dirty="0" smtClean="0"/>
              <a:t>econnaissance Orbiter</a:t>
            </a:r>
          </a:p>
          <a:p>
            <a:r>
              <a:rPr lang="en-US" sz="1100" dirty="0" smtClean="0"/>
              <a:t>http</a:t>
            </a:r>
            <a:r>
              <a:rPr lang="en-US" sz="1100" dirty="0"/>
              <a:t>://</a:t>
            </a:r>
            <a:r>
              <a:rPr lang="en-US" sz="1100" dirty="0" err="1"/>
              <a:t>www.jpl.nasa.gov</a:t>
            </a:r>
            <a:r>
              <a:rPr lang="en-US" sz="1100" dirty="0"/>
              <a:t>/images/</a:t>
            </a:r>
            <a:r>
              <a:rPr lang="en-US" sz="1100" dirty="0" err="1"/>
              <a:t>mro</a:t>
            </a:r>
            <a:r>
              <a:rPr lang="en-US" sz="1100" dirty="0"/>
              <a:t>/20090924/</a:t>
            </a:r>
            <a:r>
              <a:rPr lang="en-US" sz="1100" dirty="0" err="1" smtClean="0"/>
              <a:t>mars_ice</a:t>
            </a:r>
            <a:endParaRPr lang="en-US" sz="1100" dirty="0"/>
          </a:p>
        </p:txBody>
      </p:sp>
      <p:pic>
        <p:nvPicPr>
          <p:cNvPr id="7" name="Picture 6" descr="marssurfacefeatu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34" y="3124201"/>
            <a:ext cx="4910366" cy="3733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3343" y="2667000"/>
            <a:ext cx="28392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Credit: NASA/JPL-Caltech/UCLA/MPS/DLR/IDA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62302"/>
            <a:ext cx="4143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did the spots on Ceres come from?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Comet residue?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Subsurface ice revealed by impact?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Salt deposits?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69603" y="4104754"/>
            <a:ext cx="2285999" cy="2743200"/>
            <a:chOff x="152400" y="609600"/>
            <a:chExt cx="3074163" cy="3581400"/>
          </a:xfrm>
        </p:grpSpPr>
        <p:pic>
          <p:nvPicPr>
            <p:cNvPr id="13" name="Picture 12" descr="Ceres_Layers_NASA-ESA-STScI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609600"/>
              <a:ext cx="3074163" cy="35814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2400" y="3886200"/>
              <a:ext cx="15395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</a:rPr>
                <a:t>Credit: NASA/ESA/</a:t>
              </a:r>
              <a:r>
                <a:rPr lang="en-US" sz="1100" dirty="0" err="1">
                  <a:solidFill>
                    <a:srgbClr val="FFFFFF"/>
                  </a:solidFill>
                </a:rPr>
                <a:t>STScI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5769" y="4406357"/>
            <a:ext cx="1909029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Cryosphere = 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Caps, glaciers</a:t>
            </a:r>
          </a:p>
          <a:p>
            <a:r>
              <a:rPr lang="en-US" b="1" dirty="0" smtClean="0"/>
              <a:t>Hydrosphere = Liquid water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Subsurface or on surface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Oceans or running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Dwarf Planets are Little Worlds!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19799"/>
            <a:ext cx="9144000" cy="843399"/>
          </a:xfrm>
          <a:solidFill>
            <a:srgbClr val="00206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Dwarf Planets have geosciences: solid rock surfaces, gas atmospheres, maybe liquids &amp; ice 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Join the Citizen Science mapping brigade!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Keep watching for NASA news!</a:t>
            </a:r>
          </a:p>
          <a:p>
            <a:pPr marL="0" indent="0" algn="ctr">
              <a:buNone/>
            </a:pP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4" name="Picture 3" descr="ShrekOgresOnionsLayers_MemeCorpdotO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60" y="609600"/>
            <a:ext cx="4207581" cy="2533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493506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Dwarf Planets have layers just like Planets!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Density Differentiation and Gravity-Induced </a:t>
            </a:r>
            <a:r>
              <a:rPr lang="en-US" dirty="0" err="1" smtClean="0">
                <a:solidFill>
                  <a:schemeClr val="tx1"/>
                </a:solidFill>
              </a:rPr>
              <a:t>Sphericity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Layers + Round = (Dwarf) Planet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5824" r="17478" b="14176"/>
          <a:stretch/>
        </p:blipFill>
        <p:spPr>
          <a:xfrm>
            <a:off x="4935060" y="3205956"/>
            <a:ext cx="4208940" cy="2805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21" y="2590800"/>
            <a:ext cx="4676775" cy="3214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5" y="1672463"/>
            <a:ext cx="4247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explore these worlds ourselves: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hlinkClick r:id="rId5"/>
              </a:rPr>
              <a:t>http://vestatrek.jpl.nasa.gov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hlinkClick r:id="rId6"/>
              </a:rPr>
              <a:t>https://cosmoquest.org/educatorszone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269597"/>
            <a:ext cx="1947565" cy="17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2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288" y="628650"/>
            <a:ext cx="9144000" cy="662939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i="1" dirty="0" smtClean="0"/>
              <a:t>Asteroid Mappers, Vesta Edition </a:t>
            </a:r>
            <a:r>
              <a:rPr lang="en-US" sz="1900" dirty="0" smtClean="0"/>
              <a:t>(2015). Retrieved from </a:t>
            </a:r>
            <a:r>
              <a:rPr lang="en-US" sz="1900" dirty="0" err="1" smtClean="0"/>
              <a:t>CosmoQuest</a:t>
            </a:r>
            <a:r>
              <a:rPr lang="en-US" sz="1900" dirty="0" smtClean="0"/>
              <a:t> website at: </a:t>
            </a:r>
            <a:r>
              <a:rPr lang="en-US" sz="1900" dirty="0" smtClean="0">
                <a:hlinkClick r:id="rId2"/>
              </a:rPr>
              <a:t>https</a:t>
            </a:r>
            <a:r>
              <a:rPr lang="en-US" sz="1900" dirty="0">
                <a:hlinkClick r:id="rId2"/>
              </a:rPr>
              <a:t>://cosmoquest.org/educatorszone</a:t>
            </a:r>
            <a:r>
              <a:rPr lang="en-US" sz="1900" dirty="0" smtClean="0">
                <a:hlinkClick r:id="rId2"/>
              </a:rPr>
              <a:t>/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Bernstein, K. (2013). Image of Peter Dinklage, Jerome Flynn, and Daniel Portman. </a:t>
            </a:r>
            <a:r>
              <a:rPr lang="en-US" sz="1900" dirty="0"/>
              <a:t>Retrieved </a:t>
            </a:r>
            <a:r>
              <a:rPr lang="en-US" sz="1900" dirty="0" smtClean="0"/>
              <a:t>from </a:t>
            </a:r>
            <a:r>
              <a:rPr lang="en-US" sz="1900" dirty="0" err="1" smtClean="0"/>
              <a:t>Artsbeat</a:t>
            </a:r>
            <a:r>
              <a:rPr lang="en-US" sz="1900" dirty="0" smtClean="0"/>
              <a:t> blog, New York Times, at:  </a:t>
            </a:r>
            <a:r>
              <a:rPr lang="en-US" sz="1900" dirty="0">
                <a:solidFill>
                  <a:srgbClr val="FF0000"/>
                </a:solidFill>
                <a:hlinkClick r:id="rId3"/>
              </a:rPr>
              <a:t>http://artsbeat.blogs.nytimes.com/2013/03/22/taking-questions-for-game-of-thrones-creators/?_</a:t>
            </a:r>
            <a:r>
              <a:rPr lang="en-US" sz="1900" dirty="0" smtClean="0">
                <a:solidFill>
                  <a:srgbClr val="FF0000"/>
                </a:solidFill>
                <a:hlinkClick r:id="rId3"/>
              </a:rPr>
              <a:t>r=0</a:t>
            </a:r>
            <a:endParaRPr lang="en-US" sz="19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Brown, M. (2015). </a:t>
            </a:r>
            <a:r>
              <a:rPr lang="en-US" sz="1900" i="1" dirty="0" smtClean="0"/>
              <a:t>How Many Dwarf Planets are There in the Outer Solar System? </a:t>
            </a:r>
            <a:r>
              <a:rPr lang="en-US" sz="1900" dirty="0" smtClean="0"/>
              <a:t>Retrieved from Mike Brown’s Homepage, </a:t>
            </a:r>
            <a:r>
              <a:rPr lang="en-US" sz="1900" dirty="0"/>
              <a:t>Caltech website, at: </a:t>
            </a:r>
            <a:r>
              <a:rPr lang="en-US" sz="1900" dirty="0">
                <a:hlinkClick r:id="rId4"/>
              </a:rPr>
              <a:t>http://web.gps.caltech.edu/~</a:t>
            </a:r>
            <a:r>
              <a:rPr lang="en-US" sz="1900" dirty="0" smtClean="0">
                <a:hlinkClick r:id="rId4"/>
              </a:rPr>
              <a:t>mbrown/dps.html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Brown, M. (2015). </a:t>
            </a:r>
            <a:r>
              <a:rPr lang="en-US" sz="1900" i="1" dirty="0" smtClean="0"/>
              <a:t>Ten Years </a:t>
            </a:r>
            <a:r>
              <a:rPr lang="en-US" sz="1900" i="1" dirty="0" smtClean="0"/>
              <a:t>of Eris</a:t>
            </a:r>
            <a:r>
              <a:rPr lang="en-US" sz="1900" dirty="0" smtClean="0"/>
              <a:t>. </a:t>
            </a:r>
            <a:r>
              <a:rPr lang="en-US" sz="1900" dirty="0"/>
              <a:t>Retrieved from Mike Brown’s Homepage, Caltech website, at: </a:t>
            </a:r>
            <a:r>
              <a:rPr lang="en-US" sz="1900" dirty="0">
                <a:hlinkClick r:id="rId5"/>
              </a:rPr>
              <a:t>http://</a:t>
            </a:r>
            <a:r>
              <a:rPr lang="en-US" sz="1900" dirty="0" smtClean="0">
                <a:hlinkClick r:id="rId5"/>
              </a:rPr>
              <a:t>www.mikebrownsplanets.com/2015/01/ten-years-of-eris.html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EPFL (2015). </a:t>
            </a:r>
            <a:r>
              <a:rPr lang="en-US" sz="1900" i="1" dirty="0" smtClean="0"/>
              <a:t>Asteroid </a:t>
            </a:r>
            <a:r>
              <a:rPr lang="en-US" sz="1900" i="1" dirty="0"/>
              <a:t>V</a:t>
            </a:r>
            <a:r>
              <a:rPr lang="en-US" sz="1900" i="1" dirty="0" smtClean="0"/>
              <a:t>esta to reshape theories of planetary formation</a:t>
            </a:r>
            <a:r>
              <a:rPr lang="en-US" sz="1900" dirty="0" smtClean="0"/>
              <a:t>. Retrieved from </a:t>
            </a:r>
            <a:r>
              <a:rPr lang="en-US" sz="1900" u="sng" dirty="0" smtClean="0"/>
              <a:t>Astronomy</a:t>
            </a:r>
            <a:r>
              <a:rPr lang="en-US" sz="1900" dirty="0" smtClean="0"/>
              <a:t> </a:t>
            </a:r>
            <a:r>
              <a:rPr lang="en-US" sz="1900" dirty="0"/>
              <a:t>magazine website at: </a:t>
            </a:r>
            <a:r>
              <a:rPr lang="en-US" sz="1900" dirty="0">
                <a:hlinkClick r:id="rId6"/>
              </a:rPr>
              <a:t>http://</a:t>
            </a:r>
            <a:r>
              <a:rPr lang="en-US" sz="1900" dirty="0" smtClean="0">
                <a:hlinkClick r:id="rId6"/>
              </a:rPr>
              <a:t>www.astronomy.com/news/2014/07/asteroid-vesta-to-reshape-theories-of-planet-formation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i="1" dirty="0" smtClean="0"/>
              <a:t>Informal Names for the features of Pluto and Charon </a:t>
            </a:r>
            <a:r>
              <a:rPr lang="en-US" sz="1900" dirty="0" smtClean="0"/>
              <a:t>(2015). Retrieved from </a:t>
            </a:r>
            <a:r>
              <a:rPr lang="en-US" sz="1900" dirty="0"/>
              <a:t>SETI </a:t>
            </a:r>
            <a:r>
              <a:rPr lang="en-US" sz="1900" dirty="0" smtClean="0"/>
              <a:t>Institute website </a:t>
            </a:r>
            <a:r>
              <a:rPr lang="en-US" sz="1900" dirty="0"/>
              <a:t>at: </a:t>
            </a:r>
            <a:r>
              <a:rPr lang="en-US" sz="1900" dirty="0">
                <a:hlinkClick r:id="rId7"/>
              </a:rPr>
              <a:t>http://</a:t>
            </a:r>
            <a:r>
              <a:rPr lang="en-US" sz="1900" dirty="0" smtClean="0">
                <a:hlinkClick r:id="rId7"/>
              </a:rPr>
              <a:t>www.ourpluto.org/maps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Io9 (2015). </a:t>
            </a:r>
            <a:r>
              <a:rPr lang="en-US" sz="1900" i="1" dirty="0" smtClean="0"/>
              <a:t>Sunshine Converts Methane to </a:t>
            </a:r>
            <a:r>
              <a:rPr lang="en-US" sz="1900" i="1" dirty="0" err="1" smtClean="0"/>
              <a:t>Tholin</a:t>
            </a:r>
            <a:r>
              <a:rPr lang="en-US" sz="1900" i="1" dirty="0" smtClean="0"/>
              <a:t> Rain on Pluto</a:t>
            </a:r>
            <a:r>
              <a:rPr lang="en-US" sz="1900" dirty="0" smtClean="0"/>
              <a:t>. Retrieved from </a:t>
            </a:r>
            <a:r>
              <a:rPr lang="en-US" sz="1900" dirty="0"/>
              <a:t>Io9.com’s YouTube page at: </a:t>
            </a:r>
            <a:r>
              <a:rPr lang="en-US" sz="1900" dirty="0">
                <a:hlinkClick r:id="rId8"/>
              </a:rPr>
              <a:t>https://</a:t>
            </a:r>
            <a:r>
              <a:rPr lang="en-US" sz="1900" dirty="0" smtClean="0">
                <a:hlinkClick r:id="rId8"/>
              </a:rPr>
              <a:t>www.youtube.com/watch?v=ZDAqABS_MEc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King</a:t>
            </a:r>
            <a:r>
              <a:rPr lang="en-US" sz="1900" dirty="0" smtClean="0"/>
              <a:t>, B. (2015). </a:t>
            </a:r>
            <a:r>
              <a:rPr lang="en-US" sz="1900" i="1" dirty="0" smtClean="0"/>
              <a:t>Ceres has Lots of Bright Spots</a:t>
            </a:r>
            <a:r>
              <a:rPr lang="en-US" sz="1900" dirty="0" smtClean="0"/>
              <a:t>. Retrieved from </a:t>
            </a:r>
            <a:r>
              <a:rPr lang="en-US" sz="1900" dirty="0"/>
              <a:t>UniverseToday.com website at: </a:t>
            </a:r>
            <a:r>
              <a:rPr lang="en-US" sz="1900" dirty="0">
                <a:hlinkClick r:id="rId9"/>
              </a:rPr>
              <a:t>http://www.universetoday.com/120897/ceres-has-lots-of-bright-spots</a:t>
            </a:r>
            <a:r>
              <a:rPr lang="en-US" sz="1900" dirty="0" smtClean="0">
                <a:hlinkClick r:id="rId9"/>
              </a:rPr>
              <a:t>/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err="1" smtClean="0"/>
              <a:t>Lakdawalla</a:t>
            </a:r>
            <a:r>
              <a:rPr lang="en-US" sz="1900" dirty="0" smtClean="0"/>
              <a:t>, E. (2015). </a:t>
            </a:r>
            <a:r>
              <a:rPr lang="en-US" sz="1900" i="1" dirty="0" smtClean="0"/>
              <a:t>What’s Up in the Solar System: August 2015 Edition</a:t>
            </a:r>
            <a:r>
              <a:rPr lang="en-US" sz="1900" dirty="0" smtClean="0"/>
              <a:t>. Retrieved from Planetary </a:t>
            </a:r>
            <a:r>
              <a:rPr lang="en-US" sz="1900" dirty="0"/>
              <a:t>Society website at: </a:t>
            </a:r>
            <a:r>
              <a:rPr lang="en-US" sz="1900" dirty="0">
                <a:hlinkClick r:id="rId10"/>
              </a:rPr>
              <a:t>http://</a:t>
            </a:r>
            <a:r>
              <a:rPr lang="en-US" sz="1900" dirty="0" smtClean="0">
                <a:hlinkClick r:id="rId10"/>
              </a:rPr>
              <a:t>www.planetary.org/blogs/emily-lakdawalla/2015/08101604-whats-up-in-solar-system.html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err="1" smtClean="0"/>
              <a:t>Meteoritical</a:t>
            </a:r>
            <a:r>
              <a:rPr lang="en-US" sz="1900" dirty="0" smtClean="0"/>
              <a:t> </a:t>
            </a:r>
            <a:r>
              <a:rPr lang="en-US" sz="1900" dirty="0" smtClean="0"/>
              <a:t>Bulletin (2008; revised 2012). </a:t>
            </a:r>
            <a:r>
              <a:rPr lang="en-US" sz="1900" i="1" dirty="0" smtClean="0"/>
              <a:t>Berthoud Meteorite</a:t>
            </a:r>
            <a:r>
              <a:rPr lang="en-US" sz="1900" dirty="0" smtClean="0"/>
              <a:t>. MB Number 94. Retrieved from Lunar &amp; </a:t>
            </a:r>
            <a:r>
              <a:rPr lang="en-US" sz="1900" dirty="0"/>
              <a:t>Planetary Institute website at: </a:t>
            </a:r>
            <a:r>
              <a:rPr lang="en-US" sz="1900" dirty="0">
                <a:hlinkClick r:id="rId11"/>
              </a:rPr>
              <a:t>http://</a:t>
            </a:r>
            <a:r>
              <a:rPr lang="en-US" sz="1900" dirty="0" smtClean="0">
                <a:hlinkClick r:id="rId11"/>
              </a:rPr>
              <a:t>www.lpi.usra.edu/meteor/metbull.php?code=47355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500" dirty="0" smtClean="0"/>
              <a:t>  </a:t>
            </a: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NASA (2015). Dawn Mission images and diagrams of Ceres. Retrieved from Dawn </a:t>
            </a:r>
            <a:r>
              <a:rPr lang="en-US" sz="1900" dirty="0"/>
              <a:t>Mission website, Jet Propulsion Lab, NASA at: </a:t>
            </a:r>
            <a:r>
              <a:rPr lang="en-US" sz="1900" dirty="0">
                <a:hlinkClick r:id="rId12"/>
              </a:rPr>
              <a:t>http://dawn.jpl.nasa.gov/</a:t>
            </a:r>
            <a:endParaRPr lang="en-US" sz="19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NASA (2009). </a:t>
            </a:r>
            <a:r>
              <a:rPr lang="en-US" sz="1900" dirty="0"/>
              <a:t>Mars Reconnaissance </a:t>
            </a:r>
            <a:r>
              <a:rPr lang="en-US" sz="1900" dirty="0" smtClean="0"/>
              <a:t>Orbiter images of Mars. Retrieved from MRO Mission website, Jet Propulsion Lab, NASA at: </a:t>
            </a:r>
            <a:r>
              <a:rPr lang="en-US" sz="1900" dirty="0" smtClean="0">
                <a:hlinkClick r:id="rId13"/>
              </a:rPr>
              <a:t>http</a:t>
            </a:r>
            <a:r>
              <a:rPr lang="en-US" sz="1900" dirty="0">
                <a:hlinkClick r:id="rId13"/>
              </a:rPr>
              <a:t>://</a:t>
            </a:r>
            <a:r>
              <a:rPr lang="en-US" sz="1900" dirty="0" smtClean="0">
                <a:hlinkClick r:id="rId13"/>
              </a:rPr>
              <a:t>www.jpl.nasa.gov/images/mro/20090924/mars_ice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NASA (2015). New Horizons Mission images and diagrams of Pluto system. Retrieved from NASA Goddard Spaceflight Center website at: </a:t>
            </a:r>
            <a:r>
              <a:rPr lang="en-US" sz="1900" dirty="0" smtClean="0">
                <a:hlinkClick r:id="rId14"/>
              </a:rPr>
              <a:t>http</a:t>
            </a:r>
            <a:r>
              <a:rPr lang="en-US" sz="1900" dirty="0">
                <a:hlinkClick r:id="rId14"/>
              </a:rPr>
              <a:t>://www.nasa.gov/content/goddard/briefing-materials-observations-of-pluto-s-moons</a:t>
            </a:r>
            <a:endParaRPr lang="en-US" sz="19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i="1" dirty="0" smtClean="0"/>
              <a:t>New Horizons Reveals </a:t>
            </a:r>
            <a:r>
              <a:rPr lang="en-US" sz="1900" i="1" dirty="0" smtClean="0"/>
              <a:t>Flowing Ices, Exotic Surface Chemistry, Mountains, and Haze on Pluto</a:t>
            </a:r>
            <a:r>
              <a:rPr lang="en-US" sz="1900" i="1" dirty="0" smtClean="0"/>
              <a:t> </a:t>
            </a:r>
            <a:r>
              <a:rPr lang="en-US" sz="1900" dirty="0" smtClean="0"/>
              <a:t>(2015). Retrieved from </a:t>
            </a:r>
            <a:r>
              <a:rPr lang="en-US" sz="1900" dirty="0" err="1" smtClean="0"/>
              <a:t>SciTechDaily</a:t>
            </a:r>
            <a:r>
              <a:rPr lang="en-US" sz="1900" dirty="0"/>
              <a:t> website at: </a:t>
            </a:r>
            <a:r>
              <a:rPr lang="en-US" sz="1900" dirty="0">
                <a:hlinkClick r:id="rId15"/>
              </a:rPr>
              <a:t>http://scitechdaily.com/new-horizons-reveals-flowing-ices-exotic-surface-chemistry-mountains-and-haze-on-pluto</a:t>
            </a:r>
            <a:r>
              <a:rPr lang="en-US" sz="1900" dirty="0" smtClean="0">
                <a:hlinkClick r:id="rId15"/>
              </a:rPr>
              <a:t>/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7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i="1" dirty="0" smtClean="0"/>
              <a:t>New </a:t>
            </a:r>
            <a:r>
              <a:rPr lang="en-US" sz="1900" i="1" dirty="0" smtClean="0"/>
              <a:t>Horizons Spots Pluto’s Faintest Known Moons </a:t>
            </a:r>
            <a:r>
              <a:rPr lang="en-US" sz="1900" dirty="0" smtClean="0"/>
              <a:t>(2015). </a:t>
            </a:r>
            <a:r>
              <a:rPr lang="en-US" sz="1900" dirty="0"/>
              <a:t>Retrieved from New Horizons Mission website, Johns Hopkins University Applied Physics Lab, at: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>
                <a:hlinkClick r:id="rId16"/>
              </a:rPr>
              <a:t>http://</a:t>
            </a:r>
            <a:r>
              <a:rPr lang="en-US" sz="1900" dirty="0" smtClean="0">
                <a:hlinkClick r:id="rId16"/>
              </a:rPr>
              <a:t>pluto.jhuapl.edu/News-Center/News-Article.php?page=20150512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Sagan, C. &amp; </a:t>
            </a:r>
            <a:r>
              <a:rPr lang="en-US" sz="1900" dirty="0" err="1" smtClean="0"/>
              <a:t>Khare</a:t>
            </a:r>
            <a:r>
              <a:rPr lang="en-US" sz="1900" dirty="0" smtClean="0"/>
              <a:t>, B. (1979), quoted in Horst, S. (2015). </a:t>
            </a:r>
            <a:r>
              <a:rPr lang="en-US" sz="1900" i="1" dirty="0" smtClean="0"/>
              <a:t>What in the World(s) are </a:t>
            </a:r>
            <a:r>
              <a:rPr lang="en-US" sz="1900" i="1" dirty="0" err="1" smtClean="0"/>
              <a:t>Tholins</a:t>
            </a:r>
            <a:r>
              <a:rPr lang="en-US" sz="1900" i="1" dirty="0" smtClean="0"/>
              <a:t>? </a:t>
            </a:r>
            <a:r>
              <a:rPr lang="en-US" sz="1900" dirty="0" smtClean="0"/>
              <a:t>Retrieved from Planetary </a:t>
            </a:r>
            <a:r>
              <a:rPr lang="en-US" sz="1900" dirty="0"/>
              <a:t>Society website at </a:t>
            </a:r>
            <a:r>
              <a:rPr lang="en-US" sz="1900" dirty="0">
                <a:hlinkClick r:id="rId17"/>
              </a:rPr>
              <a:t>http://</a:t>
            </a:r>
            <a:r>
              <a:rPr lang="en-US" sz="1900" dirty="0" smtClean="0">
                <a:hlinkClick r:id="rId17"/>
              </a:rPr>
              <a:t>www.planetary.org/blogs/guest-blogs/2015/0722-what-in-the-worlds-are-tholins.html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Showalter</a:t>
            </a:r>
            <a:r>
              <a:rPr lang="en-US" sz="1900" dirty="0" smtClean="0"/>
              <a:t>, N. (2015). </a:t>
            </a:r>
            <a:r>
              <a:rPr lang="en-US" sz="1900" i="1" dirty="0" smtClean="0"/>
              <a:t>Telling Pluto’s Story, One Fragment at a Time</a:t>
            </a:r>
            <a:r>
              <a:rPr lang="en-US" sz="1900" dirty="0" smtClean="0"/>
              <a:t>. Retrieved from Planetary </a:t>
            </a:r>
            <a:r>
              <a:rPr lang="en-US" sz="1900" dirty="0"/>
              <a:t>Society website at: </a:t>
            </a:r>
            <a:r>
              <a:rPr lang="en-US" sz="1900" dirty="0">
                <a:hlinkClick r:id="rId18"/>
              </a:rPr>
              <a:t>http://</a:t>
            </a:r>
            <a:r>
              <a:rPr lang="en-US" sz="1900" dirty="0" smtClean="0">
                <a:hlinkClick r:id="rId18"/>
              </a:rPr>
              <a:t>www.planetary.org/blogs/guest-blogs/2015/0611-telling-plutos-story.html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Singer, K. (2015). </a:t>
            </a:r>
            <a:r>
              <a:rPr lang="en-US" sz="1800" i="1" dirty="0"/>
              <a:t>Atmospheric Escape and Flowing N2 Ice Glaciers – What Resupplies Pluto’s Nitrogen</a:t>
            </a:r>
            <a:r>
              <a:rPr lang="en-US" sz="1800" i="1" dirty="0" smtClean="0"/>
              <a:t>? </a:t>
            </a:r>
            <a:r>
              <a:rPr lang="en-US" sz="1900" dirty="0" smtClean="0"/>
              <a:t>Retrieved from </a:t>
            </a:r>
            <a:r>
              <a:rPr lang="en-US" sz="1900" dirty="0"/>
              <a:t>NASA website at: </a:t>
            </a:r>
            <a:r>
              <a:rPr lang="en-US" sz="1900" dirty="0">
                <a:hlinkClick r:id="rId19"/>
              </a:rPr>
              <a:t>https://blogs.nasa.gov/pluto/2015/08/10/atmospheric-escape-and-flowing-n2-ice-glaciers-what-resupplies-plutos-nitrogen</a:t>
            </a:r>
            <a:r>
              <a:rPr lang="en-US" sz="1900" dirty="0" smtClean="0">
                <a:hlinkClick r:id="rId19"/>
              </a:rPr>
              <a:t>/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Spencer</a:t>
            </a:r>
            <a:r>
              <a:rPr lang="en-US" sz="1900" dirty="0" smtClean="0"/>
              <a:t>, J. (2006). </a:t>
            </a:r>
            <a:r>
              <a:rPr lang="en-US" sz="1900" i="1" dirty="0" smtClean="0"/>
              <a:t>Solar System Inventory</a:t>
            </a:r>
            <a:r>
              <a:rPr lang="en-US" sz="1900" dirty="0" smtClean="0"/>
              <a:t>. Retrieved from </a:t>
            </a:r>
            <a:r>
              <a:rPr lang="en-US" sz="1900" i="1" dirty="0" smtClean="0"/>
              <a:t>AST 101 Lecture Notes, Week 4 – Solar System Formation</a:t>
            </a:r>
            <a:r>
              <a:rPr lang="en-US" sz="1900" dirty="0" smtClean="0"/>
              <a:t>, Suzanne Metlay, 2012. Personal collection.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5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Summers, M. (2015). </a:t>
            </a:r>
            <a:r>
              <a:rPr lang="en-US" sz="1900" i="1" dirty="0" smtClean="0"/>
              <a:t>Science Shorts: How Big is Pluto’s Atmosphere? </a:t>
            </a:r>
            <a:r>
              <a:rPr lang="en-US" sz="1900" dirty="0" smtClean="0"/>
              <a:t>Retrieved from New Horizons Mission website, Johns Hopkins University Applied Physics Lab, at: </a:t>
            </a:r>
            <a:r>
              <a:rPr lang="en-US" sz="1900" dirty="0" smtClean="0">
                <a:hlinkClick r:id="rId20"/>
              </a:rPr>
              <a:t>http</a:t>
            </a:r>
            <a:r>
              <a:rPr lang="en-US" sz="1900" dirty="0">
                <a:hlinkClick r:id="rId20"/>
              </a:rPr>
              <a:t>://</a:t>
            </a:r>
            <a:r>
              <a:rPr lang="en-US" sz="1900" dirty="0" smtClean="0">
                <a:hlinkClick r:id="rId20"/>
              </a:rPr>
              <a:t>pluto.jhuapl.edu/News-Center/Science-Shorts.php?page=ScienceShorts_02_24_2015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dirty="0" smtClean="0"/>
              <a:t>Thompson, E. (2015). </a:t>
            </a:r>
            <a:r>
              <a:rPr lang="en-US" sz="1900" i="1" dirty="0" smtClean="0"/>
              <a:t>Berthoud Meteorite. </a:t>
            </a:r>
            <a:r>
              <a:rPr lang="en-US" sz="1900" dirty="0" smtClean="0"/>
              <a:t>Retrieved from E.T. </a:t>
            </a:r>
            <a:r>
              <a:rPr lang="en-US" sz="1900" dirty="0"/>
              <a:t>Meteorites website at: </a:t>
            </a:r>
            <a:r>
              <a:rPr lang="en-US" sz="1900" dirty="0">
                <a:hlinkClick r:id="rId21"/>
              </a:rPr>
              <a:t>http://</a:t>
            </a:r>
            <a:r>
              <a:rPr lang="en-US" sz="1900" dirty="0" smtClean="0">
                <a:hlinkClick r:id="rId21"/>
              </a:rPr>
              <a:t>www.etmeteorites.com/meteoritesforsale/berthoudeucrite.html</a:t>
            </a:r>
            <a:endParaRPr lang="en-US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7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900" i="1" dirty="0" smtClean="0"/>
              <a:t>Vesta Trek </a:t>
            </a:r>
            <a:r>
              <a:rPr lang="en-US" sz="1900" dirty="0" smtClean="0"/>
              <a:t>(2015). Retrieved from </a:t>
            </a:r>
            <a:r>
              <a:rPr lang="en-US" sz="1900" dirty="0"/>
              <a:t>NASA website at: </a:t>
            </a:r>
            <a:r>
              <a:rPr lang="en-US" sz="1900" dirty="0" smtClean="0">
                <a:hlinkClick r:id="rId22"/>
              </a:rPr>
              <a:t>http</a:t>
            </a:r>
            <a:r>
              <a:rPr lang="en-US" sz="1900" dirty="0">
                <a:hlinkClick r:id="rId22"/>
              </a:rPr>
              <a:t>://vestatrek.jpl.nasa.gov</a:t>
            </a:r>
            <a:r>
              <a:rPr lang="en-US" sz="1900" dirty="0" smtClean="0">
                <a:hlinkClick r:id="rId22"/>
              </a:rPr>
              <a:t>/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008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Thank </a:t>
            </a:r>
            <a:r>
              <a:rPr lang="en-US" i="1" dirty="0" smtClean="0">
                <a:solidFill>
                  <a:srgbClr val="FFFFFF"/>
                </a:solidFill>
              </a:rPr>
              <a:t>You, EPMO!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19959"/>
            <a:ext cx="3276600" cy="12612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400" b="1" u="sng" dirty="0" smtClean="0"/>
              <a:t>Contact me at</a:t>
            </a:r>
            <a:r>
              <a:rPr lang="en-US" sz="2400" b="1" dirty="0" smtClean="0"/>
              <a:t>: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Suzanne Metlay, Ph.D.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Teacher Education: Geosciences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Western Governors University</a:t>
            </a:r>
          </a:p>
          <a:p>
            <a:pPr marL="0" indent="0">
              <a:buNone/>
            </a:pPr>
            <a:r>
              <a:rPr lang="en-US" sz="2400" b="1" dirty="0" smtClean="0">
                <a:hlinkClick r:id="rId2"/>
              </a:rPr>
              <a:t>suzanne.metlay@wgu.edu</a:t>
            </a:r>
            <a:endParaRPr lang="en-US" sz="2400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96" y="719959"/>
            <a:ext cx="6014604" cy="48426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2539718"/>
            <a:ext cx="3124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http://vestatrek.jpl.nasa.gov</a:t>
            </a:r>
            <a:r>
              <a:rPr lang="en-US" sz="1400" dirty="0" smtClean="0">
                <a:hlinkClick r:id="rId4"/>
              </a:rPr>
              <a:t>/</a:t>
            </a:r>
          </a:p>
          <a:p>
            <a:endParaRPr lang="en-US" sz="1400" dirty="0" smtClean="0">
              <a:hlinkClick r:id="rId4"/>
            </a:endParaRPr>
          </a:p>
          <a:p>
            <a:r>
              <a:rPr lang="en-US" sz="1400" dirty="0" smtClean="0">
                <a:hlinkClick r:id="rId4"/>
              </a:rPr>
              <a:t>http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www.nasa.gov/content/goddard/briefing-materials-observations-of-pluto-s-moons</a:t>
            </a:r>
            <a:endParaRPr lang="en-US" sz="1400" dirty="0">
              <a:hlinkClick r:id="rId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53" y="2266450"/>
            <a:ext cx="1493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Let’s go play with: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269"/>
            <a:ext cx="355720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"/>
            <a:ext cx="9144000" cy="6667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Pluto is Beautiful!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0088"/>
            <a:ext cx="1295400" cy="15297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Enhanced Color Image</a:t>
            </a:r>
          </a:p>
          <a:p>
            <a:pPr marL="0" indent="0">
              <a:buNone/>
            </a:pPr>
            <a:r>
              <a:rPr lang="en-US" sz="1100" dirty="0" smtClean="0"/>
              <a:t>Credit: </a:t>
            </a:r>
          </a:p>
          <a:p>
            <a:pPr marL="0" indent="0">
              <a:buNone/>
            </a:pPr>
            <a:r>
              <a:rPr lang="en-US" sz="1100" i="1" dirty="0" smtClean="0"/>
              <a:t>NASA</a:t>
            </a:r>
          </a:p>
          <a:p>
            <a:pPr marL="0" indent="0">
              <a:buNone/>
            </a:pPr>
            <a:r>
              <a:rPr lang="en-US" sz="1100" i="1" dirty="0" smtClean="0"/>
              <a:t>Johns </a:t>
            </a:r>
            <a:r>
              <a:rPr lang="en-US" sz="1100" i="1" dirty="0"/>
              <a:t>Hopkins University Applied Physics </a:t>
            </a:r>
            <a:r>
              <a:rPr lang="en-US" sz="1100" i="1" dirty="0" smtClean="0"/>
              <a:t>Laboratory</a:t>
            </a:r>
          </a:p>
          <a:p>
            <a:pPr marL="0" indent="0">
              <a:buNone/>
            </a:pPr>
            <a:r>
              <a:rPr lang="en-US" sz="1100" i="1" dirty="0" smtClean="0"/>
              <a:t>Southwest </a:t>
            </a:r>
            <a:r>
              <a:rPr lang="en-US" sz="1100" i="1" dirty="0"/>
              <a:t>Research </a:t>
            </a:r>
            <a:r>
              <a:rPr lang="en-US" sz="1100" i="1" dirty="0" smtClean="0"/>
              <a:t>Institute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80088"/>
            <a:ext cx="6210300" cy="6177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5700" y="609600"/>
            <a:ext cx="16383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Enhanced</a:t>
            </a:r>
            <a:r>
              <a:rPr lang="en-US" sz="1600" dirty="0" smtClean="0"/>
              <a:t> = Data/Images from different cameras mixed together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Certain features “pop” as a result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Colors are real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Colors indicate chemical composition of ice or dust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660411" y="1600200"/>
            <a:ext cx="14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Methane 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456807"/>
            <a:ext cx="219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Monoxide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-9525"/>
            <a:ext cx="8229600" cy="6953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Proposed names for Pluto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1" cy="49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"/>
            <a:ext cx="8229600" cy="6953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Charon is lovely too!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275"/>
            <a:ext cx="8229600" cy="914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/>
              <a:t>More images, videos, </a:t>
            </a:r>
            <a:r>
              <a:rPr lang="en-US" sz="1600" dirty="0"/>
              <a:t>and explanations at: </a:t>
            </a:r>
            <a:endParaRPr lang="en-US" sz="1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space.io9.com/charon-you-are-a-glorious-beautiful-moon-1717979372</a:t>
            </a: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586263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Proposed names for Charon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648847"/>
            <a:ext cx="5629275" cy="6209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78" y="838200"/>
            <a:ext cx="4421022" cy="417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5448300"/>
            <a:ext cx="35242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Pluto’s Nitrogen Atmosphere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30" y="685800"/>
            <a:ext cx="6802939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530" y="6139190"/>
            <a:ext cx="6569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Credit: </a:t>
            </a:r>
            <a:r>
              <a:rPr lang="en-US" sz="1000" dirty="0">
                <a:hlinkClick r:id="rId3"/>
              </a:rPr>
              <a:t>http://scitechdaily.com/new-horizons-reveals-flowing-ices-exotic-surface-chemistry-mountains-and-haze-on-pluto</a:t>
            </a:r>
            <a:r>
              <a:rPr lang="en-US" sz="1000" dirty="0" smtClean="0">
                <a:hlinkClick r:id="rId3"/>
              </a:rPr>
              <a:t>/</a:t>
            </a:r>
            <a:endParaRPr lang="en-US" sz="1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47625" y="685800"/>
            <a:ext cx="2371725" cy="4819623"/>
            <a:chOff x="76200" y="609600"/>
            <a:chExt cx="2371725" cy="4819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50" y="609600"/>
              <a:ext cx="2352675" cy="481962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200" y="685800"/>
              <a:ext cx="21309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Titan, Saturn’s Moon</a:t>
              </a:r>
            </a:p>
            <a:p>
              <a:r>
                <a:rPr lang="en-US" sz="1200" dirty="0" smtClean="0"/>
                <a:t>Credit: Huygens Lander, ESA</a:t>
              </a:r>
            </a:p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is Pluto Red? </a:t>
            </a:r>
            <a:r>
              <a:rPr lang="en-US" dirty="0" err="1" smtClean="0">
                <a:solidFill>
                  <a:schemeClr val="bg1"/>
                </a:solidFill>
              </a:rPr>
              <a:t>Tholins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2133586"/>
            <a:ext cx="3754861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685800"/>
            <a:ext cx="6096000" cy="1609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877" y="2219325"/>
            <a:ext cx="4236123" cy="326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9053"/>
          <a:stretch/>
        </p:blipFill>
        <p:spPr>
          <a:xfrm>
            <a:off x="4907877" y="3603720"/>
            <a:ext cx="4278476" cy="2720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877" y="4914958"/>
            <a:ext cx="4278476" cy="19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28523" cy="718126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FFFFFF"/>
                </a:solidFill>
              </a:rPr>
              <a:t>Pluto’s Small Moons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1718"/>
            <a:ext cx="4800600" cy="242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 smtClean="0">
                <a:solidFill>
                  <a:srgbClr val="002060"/>
                </a:solidFill>
              </a:rPr>
              <a:t>5 </a:t>
            </a:r>
            <a:r>
              <a:rPr lang="en-US" sz="2100" dirty="0" smtClean="0">
                <a:solidFill>
                  <a:srgbClr val="002060"/>
                </a:solidFill>
              </a:rPr>
              <a:t>Moons: Charon is the largest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Center of mass of Pluto system is 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      between Pluto and Charon</a:t>
            </a:r>
          </a:p>
          <a:p>
            <a:pPr lvl="2">
              <a:buFont typeface="Wingdings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</a:rPr>
              <a:t>Turbulent orbits for smaller moons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solidFill>
                  <a:srgbClr val="211B69"/>
                </a:solidFill>
              </a:rPr>
              <a:t>Smaller moons are egg-shaped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solidFill>
                  <a:srgbClr val="000066"/>
                </a:solidFill>
              </a:rPr>
              <a:t>Kerberos is unusually dark</a:t>
            </a:r>
            <a:endParaRPr lang="en-US" sz="2000" dirty="0">
              <a:solidFill>
                <a:srgbClr val="000066"/>
              </a:solidFill>
            </a:endParaRPr>
          </a:p>
        </p:txBody>
      </p:sp>
      <p:pic>
        <p:nvPicPr>
          <p:cNvPr id="5" name="Picture 4" descr="Pluto5Moons_NASA-JPL_sk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126"/>
            <a:ext cx="91440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13" y="1170563"/>
            <a:ext cx="3566574" cy="27527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38600" y="3763407"/>
            <a:ext cx="5105400" cy="3056641"/>
            <a:chOff x="4054077" y="129455"/>
            <a:chExt cx="5105400" cy="30566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" t="4444" r="3314" b="24444"/>
            <a:stretch/>
          </p:blipFill>
          <p:spPr>
            <a:xfrm>
              <a:off x="4511277" y="129455"/>
              <a:ext cx="4632723" cy="30566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054077" y="2947758"/>
              <a:ext cx="5105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http://www.nasa.gov/content/goddard/briefing-materials-observations-of-pluto-s-moons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7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Pluto’s Icy Plains &amp; Mountain Ranges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93" t="4908" r="14895" b="5706"/>
          <a:stretch/>
        </p:blipFill>
        <p:spPr>
          <a:xfrm>
            <a:off x="3200400" y="2625436"/>
            <a:ext cx="5943600" cy="4232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916"/>
          <a:stretch/>
        </p:blipFill>
        <p:spPr>
          <a:xfrm>
            <a:off x="1" y="685801"/>
            <a:ext cx="54864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1" y="732288"/>
            <a:ext cx="3581430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It’s OK to be Smart </a:t>
            </a:r>
            <a:r>
              <a:rPr lang="en-US" dirty="0" smtClean="0"/>
              <a:t>Pluto episode:</a:t>
            </a:r>
          </a:p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www.youtube.com/watch?v=WwRvWMRUhKE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i="1" dirty="0" err="1"/>
              <a:t>SciShow</a:t>
            </a:r>
            <a:r>
              <a:rPr lang="en-US" dirty="0"/>
              <a:t> Pluto Episode:</a:t>
            </a:r>
          </a:p>
          <a:p>
            <a:r>
              <a:rPr lang="en-US" sz="1300" dirty="0">
                <a:hlinkClick r:id="rId5"/>
              </a:rPr>
              <a:t>https://www.youtube.com/watch?v=SeIyO1J2rnA</a:t>
            </a:r>
            <a:endParaRPr lang="en-US" sz="13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191001"/>
            <a:ext cx="408499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8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13465</TotalTime>
  <Words>1119</Words>
  <Application>Microsoft Office PowerPoint</Application>
  <PresentationFormat>On-screen Show (4:3)</PresentationFormat>
  <Paragraphs>152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Wingdings</vt:lpstr>
      <vt:lpstr>Office Theme</vt:lpstr>
      <vt:lpstr>Document</vt:lpstr>
      <vt:lpstr>Geosciences of Dwarf Planets: Pluto Update!  Suzanne Metlay, Ph.D. Western Governors University suzanne.metlay@wgu.edu </vt:lpstr>
      <vt:lpstr>Pluto is Beautiful!</vt:lpstr>
      <vt:lpstr>Proposed names for Pluto features</vt:lpstr>
      <vt:lpstr>Charon is lovely too!</vt:lpstr>
      <vt:lpstr>Proposed names for Charon features</vt:lpstr>
      <vt:lpstr>Pluto’s Nitrogen Atmosphere</vt:lpstr>
      <vt:lpstr>Why is Pluto Red? Tholins!</vt:lpstr>
      <vt:lpstr>Pluto’s Small Moons</vt:lpstr>
      <vt:lpstr>Pluto’s Icy Plains &amp; Mountain Ranges </vt:lpstr>
      <vt:lpstr>Where is New Horizons now?</vt:lpstr>
      <vt:lpstr>Solar System Structure: Can You Spot The Planets?</vt:lpstr>
      <vt:lpstr>Definition: Planet vs Dwarf Planet</vt:lpstr>
      <vt:lpstr>Known Dwarf Planets</vt:lpstr>
      <vt:lpstr>What about Vesta? Berthoud Meteorite</vt:lpstr>
      <vt:lpstr>DAWN Mission to Vesta &amp; Ceres: 2007-Now!</vt:lpstr>
      <vt:lpstr>Spots on Ceres: Ice?</vt:lpstr>
      <vt:lpstr>Dwarf Planets are Little Worlds!</vt:lpstr>
      <vt:lpstr>References</vt:lpstr>
      <vt:lpstr>Thank You, EPMO!</vt:lpstr>
    </vt:vector>
  </TitlesOfParts>
  <Company>WGU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 Fulton</dc:creator>
  <cp:lastModifiedBy>Suzanne Traub-Metlay</cp:lastModifiedBy>
  <cp:revision>932</cp:revision>
  <dcterms:created xsi:type="dcterms:W3CDTF">2012-06-18T16:07:36Z</dcterms:created>
  <dcterms:modified xsi:type="dcterms:W3CDTF">2015-08-22T20:30:10Z</dcterms:modified>
</cp:coreProperties>
</file>